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4" r:id="rId4"/>
    <p:sldId id="258" r:id="rId5"/>
    <p:sldId id="259" r:id="rId6"/>
    <p:sldId id="261" r:id="rId7"/>
    <p:sldId id="262" r:id="rId8"/>
    <p:sldId id="263" r:id="rId9"/>
    <p:sldId id="272" r:id="rId10"/>
    <p:sldId id="267" r:id="rId11"/>
    <p:sldId id="265" r:id="rId12"/>
    <p:sldId id="270" r:id="rId13"/>
    <p:sldId id="273" r:id="rId14"/>
    <p:sldId id="271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66"/>
    <a:srgbClr val="000099"/>
    <a:srgbClr val="FF0066"/>
    <a:srgbClr val="6DFFAF"/>
    <a:srgbClr val="003300"/>
    <a:srgbClr val="AC0046"/>
    <a:srgbClr val="BC424B"/>
    <a:srgbClr val="008000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0769" autoAdjust="0"/>
    <p:restoredTop sz="94578" autoAdjust="0"/>
  </p:normalViewPr>
  <p:slideViewPr>
    <p:cSldViewPr>
      <p:cViewPr>
        <p:scale>
          <a:sx n="60" d="100"/>
          <a:sy n="60" d="100"/>
        </p:scale>
        <p:origin x="9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5" d="100"/>
        <a:sy n="3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/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শস্য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১৯৭৩-৭৪</c:v>
                </c:pt>
                <c:pt idx="1">
                  <c:v>১৯৯০-৯১</c:v>
                </c:pt>
                <c:pt idx="2">
                  <c:v>২০০৬-০৭</c:v>
                </c:pt>
                <c:pt idx="3">
                  <c:v>২০১৪-১৫</c:v>
                </c:pt>
              </c:strCache>
            </c:strRef>
          </c:cat>
          <c:val>
            <c:numRef>
              <c:f>Sheet1!$B$2:$E$2</c:f>
              <c:numCache>
                <c:formatCode>[$-5000445]0.#</c:formatCode>
                <c:ptCount val="4"/>
                <c:pt idx="0">
                  <c:v>37.4</c:v>
                </c:pt>
                <c:pt idx="1">
                  <c:v>29.7</c:v>
                </c:pt>
                <c:pt idx="2" formatCode="[$-5000445]0.##">
                  <c:v>11.08</c:v>
                </c:pt>
                <c:pt idx="3" formatCode="[$-5000445]0.##">
                  <c:v>8.27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প্রাণি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১৯৭৩-৭৪</c:v>
                </c:pt>
                <c:pt idx="1">
                  <c:v>১৯৯০-৯১</c:v>
                </c:pt>
                <c:pt idx="2">
                  <c:v>২০০৬-০৭</c:v>
                </c:pt>
                <c:pt idx="3">
                  <c:v>২০১৪-১৫</c:v>
                </c:pt>
              </c:strCache>
            </c:strRef>
          </c:cat>
          <c:val>
            <c:numRef>
              <c:f>Sheet1!$B$3:$E$3</c:f>
              <c:numCache>
                <c:formatCode>[$-5000445]0.#</c:formatCode>
                <c:ptCount val="4"/>
                <c:pt idx="0">
                  <c:v>4.8</c:v>
                </c:pt>
                <c:pt idx="1">
                  <c:v>2.5</c:v>
                </c:pt>
                <c:pt idx="2" formatCode="[$-5000445]0.##">
                  <c:v>2.27</c:v>
                </c:pt>
                <c:pt idx="3" formatCode="[$-5000445]0.##">
                  <c:v>1.7300000000000018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বনজ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১৯৭৩-৭৪</c:v>
                </c:pt>
                <c:pt idx="1">
                  <c:v>১৯৯০-৯১</c:v>
                </c:pt>
                <c:pt idx="2">
                  <c:v>২০০৬-০৭</c:v>
                </c:pt>
                <c:pt idx="3">
                  <c:v>২০১৪-১৫</c:v>
                </c:pt>
              </c:strCache>
            </c:strRef>
          </c:cat>
          <c:val>
            <c:numRef>
              <c:f>Sheet1!$B$4:$E$4</c:f>
              <c:numCache>
                <c:formatCode>[$-5000445]0.#</c:formatCode>
                <c:ptCount val="4"/>
                <c:pt idx="0">
                  <c:v>3.5</c:v>
                </c:pt>
                <c:pt idx="1">
                  <c:v>2.7</c:v>
                </c:pt>
                <c:pt idx="2" formatCode="[$-5000445]0.##">
                  <c:v>1.83</c:v>
                </c:pt>
                <c:pt idx="3" formatCode="[$-5000445]0.##">
                  <c:v>1.7200000000000017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মৎস</c:v>
                </c:pt>
              </c:strCache>
            </c:strRef>
          </c:tx>
          <c:cat>
            <c:strRef>
              <c:f>Sheet1!$B$1:$E$1</c:f>
              <c:strCache>
                <c:ptCount val="4"/>
                <c:pt idx="0">
                  <c:v>১৯৭৩-৭৪</c:v>
                </c:pt>
                <c:pt idx="1">
                  <c:v>১৯৯০-৯১</c:v>
                </c:pt>
                <c:pt idx="2">
                  <c:v>২০০৬-০৭</c:v>
                </c:pt>
                <c:pt idx="3">
                  <c:v>২০১৪-১৫</c:v>
                </c:pt>
              </c:strCache>
            </c:strRef>
          </c:cat>
          <c:val>
            <c:numRef>
              <c:f>Sheet1!$B$5:$E$5</c:f>
              <c:numCache>
                <c:formatCode>[$-5000445]0.#</c:formatCode>
                <c:ptCount val="4"/>
                <c:pt idx="0">
                  <c:v>2.2999999999999998</c:v>
                </c:pt>
                <c:pt idx="1">
                  <c:v>2.7</c:v>
                </c:pt>
                <c:pt idx="2" formatCode="[$-5000445]0.##">
                  <c:v>3.75</c:v>
                </c:pt>
                <c:pt idx="3" formatCode="[$-5000445]0.##">
                  <c:v>3.69</c:v>
                </c:pt>
              </c:numCache>
            </c:numRef>
          </c:val>
        </c:ser>
        <c:axId val="55858304"/>
        <c:axId val="55859840"/>
      </c:barChart>
      <c:catAx>
        <c:axId val="55858304"/>
        <c:scaling>
          <c:orientation val="minMax"/>
        </c:scaling>
        <c:axPos val="b"/>
        <c:tickLblPos val="nextTo"/>
        <c:crossAx val="55859840"/>
        <c:crosses val="autoZero"/>
        <c:auto val="1"/>
        <c:lblAlgn val="ctr"/>
        <c:lblOffset val="100"/>
      </c:catAx>
      <c:valAx>
        <c:axId val="55859840"/>
        <c:scaling>
          <c:orientation val="minMax"/>
        </c:scaling>
        <c:axPos val="l"/>
        <c:majorGridlines/>
        <c:numFmt formatCode="[$-5000445]0.#" sourceLinked="1"/>
        <c:tickLblPos val="nextTo"/>
        <c:crossAx val="55858304"/>
        <c:crosses val="autoZero"/>
        <c:crossBetween val="between"/>
      </c:valAx>
      <c:spPr>
        <a:solidFill>
          <a:schemeClr val="accent6"/>
        </a:solidFill>
      </c:spPr>
    </c:plotArea>
    <c:legend>
      <c:legendPos val="r"/>
      <c:layout/>
    </c:legend>
    <c:plotVisOnly val="1"/>
    <c:dispBlanksAs val="gap"/>
  </c:chart>
  <c:spPr>
    <a:solidFill>
      <a:schemeClr val="tx2">
        <a:lumMod val="50000"/>
      </a:schemeClr>
    </a:solidFill>
  </c:spPr>
  <c:txPr>
    <a:bodyPr/>
    <a:lstStyle/>
    <a:p>
      <a:pPr>
        <a:defRPr sz="1800">
          <a:latin typeface="NikoshBAN" pitchFamily="2" charset="0"/>
          <a:cs typeface="NikoshBAN" pitchFamily="2" charset="0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B19EE-824B-49AD-BC70-378D9134C357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D0500-F9FE-4799-9577-7E638D812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D0500-F9FE-4799-9577-7E638D8124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D0500-F9FE-4799-9577-7E638D81240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62200" y="381000"/>
            <a:ext cx="4267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eae82c5b431779ea5daeb54326fe17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840" y="2590800"/>
            <a:ext cx="560832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429000" y="1752600"/>
            <a:ext cx="2514600" cy="838200"/>
          </a:xfrm>
        </p:spPr>
        <p:txBody>
          <a:bodyPr/>
          <a:lstStyle/>
          <a:p>
            <a:r>
              <a:rPr lang="bn-BD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419600"/>
            <a:ext cx="6324600" cy="685800"/>
          </a:xfrm>
        </p:spPr>
        <p:txBody>
          <a:bodyPr>
            <a:normAutofit fontScale="92500"/>
          </a:bodyPr>
          <a:lstStyle/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প্রশ্নঃ জিডিপিতে কৃষি উপখাতের অবদানব্যাখ্যা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কর।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70" y="838200"/>
            <a:ext cx="4157330" cy="3733800"/>
          </a:xfrm>
          <a:prstGeom prst="rect">
            <a:avLst/>
          </a:prstGeom>
        </p:spPr>
      </p:pic>
      <p:pic>
        <p:nvPicPr>
          <p:cNvPr id="3" name="Picture 2" descr="image_1280_318944.gi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914400"/>
            <a:ext cx="4155784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" y="5054025"/>
            <a:ext cx="243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  <a:t>গনি মিয়ার খামার</a:t>
            </a:r>
          </a:p>
          <a:p>
            <a:pPr algn="ctr"/>
            <a:r>
              <a:rPr lang="bn-BD" sz="3200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  <a:t>(জীবন নির্বাহী</a:t>
            </a:r>
            <a:endParaRPr lang="en-US" sz="3200" dirty="0">
              <a:solidFill>
                <a:srgbClr val="AC004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2600" y="5054025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BC424B"/>
                </a:solidFill>
                <a:latin typeface="NikoshBAN" pitchFamily="2" charset="0"/>
                <a:cs typeface="NikoshBAN" pitchFamily="2" charset="0"/>
              </a:rPr>
              <a:t>মতি মিয়ার খামার</a:t>
            </a:r>
          </a:p>
          <a:p>
            <a:pPr algn="ctr"/>
            <a:r>
              <a:rPr lang="bn-BD" sz="3200" dirty="0" smtClean="0">
                <a:solidFill>
                  <a:srgbClr val="BC424B"/>
                </a:solidFill>
                <a:latin typeface="NikoshBAN" pitchFamily="2" charset="0"/>
                <a:cs typeface="NikoshBAN" pitchFamily="2" charset="0"/>
              </a:rPr>
              <a:t>বাণিজ্যিক</a:t>
            </a:r>
            <a:endParaRPr lang="en-US" sz="3200" dirty="0">
              <a:solidFill>
                <a:srgbClr val="BC424B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05200"/>
            <a:ext cx="7924800" cy="1981200"/>
          </a:xfrm>
        </p:spPr>
        <p:txBody>
          <a:bodyPr anchor="t">
            <a:normAutofit fontScale="90000"/>
          </a:bodyPr>
          <a:lstStyle/>
          <a:p>
            <a:pPr algn="l"/>
            <a:r>
              <a:rPr lang="bn-BD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  <a:t>গনি মিয়ার খামার এবং মতি মিয়ার খামারের মধ্যে  </a:t>
            </a:r>
            <a:r>
              <a:rPr lang="bn-BD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  <a:t>পার্থক্য নির্ণয় </a:t>
            </a:r>
            <a:r>
              <a:rPr lang="bn-BD" dirty="0" smtClean="0">
                <a:solidFill>
                  <a:srgbClr val="AC0046"/>
                </a:solidFill>
                <a:latin typeface="NikoshBAN" pitchFamily="2" charset="0"/>
                <a:cs typeface="NikoshBAN" pitchFamily="2" charset="0"/>
              </a:rPr>
              <a:t>কর।</a:t>
            </a:r>
            <a:endParaRPr lang="en-US" dirty="0">
              <a:solidFill>
                <a:srgbClr val="AC004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5200" y="26670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4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1143000"/>
            <a:ext cx="1828800" cy="917575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মূল্যায়ণ </a:t>
            </a:r>
            <a:endParaRPr lang="en-US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ক) কৃষি কি?</a:t>
            </a:r>
          </a:p>
          <a:p>
            <a:pPr algn="l"/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খ) বাণিজ্যিক খামার বলতে কি বুঝ?</a:t>
            </a:r>
          </a:p>
          <a:p>
            <a:pPr algn="l"/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গ) জীবন নির্বাহী খামার ও বাণিজ্যক খামারের দুটি </a:t>
            </a:r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</a:t>
            </a:r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দাহরণ</a:t>
            </a:r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দাও।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05800" cy="1600200"/>
          </a:xfrm>
        </p:spPr>
        <p:txBody>
          <a:bodyPr>
            <a:normAutofit fontScale="90000"/>
          </a:bodyPr>
          <a:lstStyle/>
          <a:p>
            <a:pPr algn="l"/>
            <a:r>
              <a:rPr lang="bn-BD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২০১৪-২০১৫ বছরের জিডিপিতে কৃষির উপখাতগুলোর অবদান লেখচিত্রের সাহায্যে প্রদর্শন কর।</a:t>
            </a:r>
            <a:br>
              <a:rPr lang="bn-BD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u="sng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1668959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-14_8773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4600"/>
            <a:ext cx="8610600" cy="34442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0400" y="685800"/>
            <a:ext cx="3124200" cy="1569660"/>
          </a:xfrm>
          <a:prstGeom prst="rect">
            <a:avLst/>
          </a:prstGeom>
          <a:solidFill>
            <a:srgbClr val="6DFFAF"/>
          </a:solid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00400" y="800993"/>
            <a:ext cx="5562600" cy="3847207"/>
          </a:xfrm>
          <a:prstGeom prst="rect">
            <a:avLst/>
          </a:prstGeom>
          <a:solidFill>
            <a:srgbClr val="0000FF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মোহাম্মদ নজরুল ইসলাম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প্রভাষক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অর্থনীতি বিভাগ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যাত্রাবাড়ি আইডিয়াল স্কুল এন্ড কলেজ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১২০৪</a:t>
            </a:r>
          </a:p>
          <a:p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মোবাইলঃ +৮৮ ০১৭১১০৪২০৫৫</a:t>
            </a:r>
            <a:endParaRPr lang="en-US" sz="32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e-mail: economics.nazrul@gmail.com</a:t>
            </a:r>
          </a:p>
          <a:p>
            <a:endParaRPr lang="en-US" sz="32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20574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Nazrul Islam.jpg"/>
          <p:cNvPicPr>
            <a:picLocks noChangeAspect="1"/>
          </p:cNvPicPr>
          <p:nvPr/>
        </p:nvPicPr>
        <p:blipFill>
          <a:blip r:embed="rId2">
            <a:lum bright="10000" contrast="30000"/>
          </a:blip>
          <a:stretch>
            <a:fillRect/>
          </a:stretch>
        </p:blipFill>
        <p:spPr>
          <a:xfrm>
            <a:off x="533400" y="1066800"/>
            <a:ext cx="2362200" cy="3505200"/>
          </a:xfrm>
          <a:prstGeom prst="rect">
            <a:avLst/>
          </a:prstGeom>
          <a:solidFill>
            <a:srgbClr val="00FFFF"/>
          </a:solidFill>
          <a:ln>
            <a:solidFill>
              <a:srgbClr val="000099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219200"/>
            <a:ext cx="4419600" cy="4495800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শ্রেণিঃ একাদশ</a:t>
            </a:r>
            <a:b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বিষয়ঃ অর্থনীতি</a:t>
            </a:r>
            <a:b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অধ্যায়ঃ দ্বিতীয়</a:t>
            </a:r>
            <a:b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সময়ঃ ৫০ মিনিট</a:t>
            </a:r>
            <a: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তারিখঃ ১৬/০৬/২০১৬</a:t>
            </a:r>
            <a:endParaRPr lang="en-US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_16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81000"/>
            <a:ext cx="4038600" cy="1981200"/>
          </a:xfrm>
          <a:prstGeom prst="rect">
            <a:avLst/>
          </a:prstGeom>
        </p:spPr>
      </p:pic>
      <p:pic>
        <p:nvPicPr>
          <p:cNvPr id="3" name="Picture 2" descr="abag2015082813035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048000"/>
            <a:ext cx="4038600" cy="2286000"/>
          </a:xfrm>
          <a:prstGeom prst="rect">
            <a:avLst/>
          </a:prstGeom>
        </p:spPr>
      </p:pic>
      <p:pic>
        <p:nvPicPr>
          <p:cNvPr id="5" name="Picture 4" descr="Agriculturepowerti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228600"/>
            <a:ext cx="4038600" cy="2133600"/>
          </a:xfrm>
          <a:prstGeom prst="rect">
            <a:avLst/>
          </a:prstGeom>
        </p:spPr>
      </p:pic>
      <p:pic>
        <p:nvPicPr>
          <p:cNvPr id="6" name="Picture 5" descr="20140724094200-288x300.jpg"/>
          <p:cNvPicPr>
            <a:picLocks noChangeAspect="1"/>
          </p:cNvPicPr>
          <p:nvPr/>
        </p:nvPicPr>
        <p:blipFill>
          <a:blip r:embed="rId6"/>
          <a:srcRect b="12820"/>
          <a:stretch>
            <a:fillRect/>
          </a:stretch>
        </p:blipFill>
        <p:spPr>
          <a:xfrm>
            <a:off x="304800" y="3124200"/>
            <a:ext cx="3962400" cy="22284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200" y="23622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জমি চাষ করা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2438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ধানের চারা রোপন করা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3340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ফসল কর্তন করা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7400" y="535882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শরিষার ক্ষেত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2744450"/>
            <a:ext cx="632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bn-BD" sz="8800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 কৃষি</a:t>
            </a:r>
            <a:endParaRPr lang="en-US" sz="8800" dirty="0">
              <a:solidFill>
                <a:srgbClr val="0099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467600" cy="5334000"/>
          </a:xfrm>
        </p:spPr>
        <p:txBody>
          <a:bodyPr anchor="t">
            <a:noAutofit/>
          </a:bodyPr>
          <a:lstStyle/>
          <a:p>
            <a:pPr algn="l">
              <a:buClr>
                <a:srgbClr val="FF0066"/>
              </a:buClr>
            </a:pPr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শিক্ষার্থীরা... </a:t>
            </a:r>
            <a:b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1. </a:t>
            </a:r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বাংলাদেশের কৃষির কাঠামো এবং উপখাতসমূহ বর্ণনা করতে পারবে।</a:t>
            </a:r>
            <a:b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2. </a:t>
            </a:r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জিডিপিতে কৃষির উপখাতমূহের অবদান লেখচিত্র অংকন করে প্রদর্শন করতে পারবে।</a:t>
            </a:r>
            <a:b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3.</a:t>
            </a:r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বাংলাদেশের কৃষি খামার ও কৃষিজোতের  স্বরূপ ব্যাখা করতে পারবে। </a:t>
            </a:r>
            <a:r>
              <a:rPr lang="en-US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endParaRPr lang="en-US" sz="32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5410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10200" y="30480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শস্য ও শাক-সব্জি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61722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পশু সম্পদ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61722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মৎস্য সম্পদ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UXK4FPxN7V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85800"/>
            <a:ext cx="3276600" cy="2249424"/>
          </a:xfrm>
          <a:prstGeom prst="rect">
            <a:avLst/>
          </a:prstGeom>
        </p:spPr>
      </p:pic>
      <p:pic>
        <p:nvPicPr>
          <p:cNvPr id="10" name="Picture 9" descr="fis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810000"/>
            <a:ext cx="3505200" cy="2162783"/>
          </a:xfrm>
          <a:prstGeom prst="rect">
            <a:avLst/>
          </a:prstGeom>
        </p:spPr>
      </p:pic>
      <p:pic>
        <p:nvPicPr>
          <p:cNvPr id="11" name="Picture 10" descr="1441847536_07-3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886200"/>
            <a:ext cx="3401786" cy="2133600"/>
          </a:xfrm>
          <a:prstGeom prst="rect">
            <a:avLst/>
          </a:prstGeom>
        </p:spPr>
      </p:pic>
      <p:pic>
        <p:nvPicPr>
          <p:cNvPr id="12" name="Picture 11" descr="3_10869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762000"/>
            <a:ext cx="3429000" cy="213503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828800" y="3048000"/>
            <a:ext cx="1676400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বনজ সম্পদ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609600"/>
            <a:ext cx="2209800" cy="1066800"/>
          </a:xfrm>
        </p:spPr>
        <p:txBody>
          <a:bodyPr>
            <a:normAutofit/>
          </a:bodyPr>
          <a:lstStyle/>
          <a:p>
            <a:r>
              <a:rPr lang="bn-BD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438400"/>
            <a:ext cx="5105400" cy="1752600"/>
          </a:xfrm>
        </p:spPr>
        <p:txBody>
          <a:bodyPr>
            <a:noAutofit/>
          </a:bodyPr>
          <a:lstStyle/>
          <a:p>
            <a:pPr algn="l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ক) কৃষি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কী?</a:t>
            </a:r>
          </a:p>
          <a:p>
            <a:pPr algn="l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খ) কৃষির উপখাতগুলো উল্লেখ কর। </a:t>
            </a:r>
          </a:p>
          <a:p>
            <a:pPr algn="l"/>
            <a:endParaRPr lang="bn-BD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905000" y="2133600"/>
          <a:ext cx="5257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05000" y="420469"/>
            <a:ext cx="5181600" cy="646331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জিডিপিতে কৃষির উপখাতের অবদান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category"/>
        </p:bldSub>
      </p:bldGraphic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122</Words>
  <Application>Microsoft Office PowerPoint</Application>
  <PresentationFormat>On-screen Show (4:3)</PresentationFormat>
  <Paragraphs>40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শ্রেণিঃ একাদশ বিষয়ঃ অর্থনীতি  অধ্যায়ঃ দ্বিতীয় সময়ঃ ৫০ মিনিট তারিখঃ ১৬/০৬/২০১৬</vt:lpstr>
      <vt:lpstr>Slide 4</vt:lpstr>
      <vt:lpstr>Slide 5</vt:lpstr>
      <vt:lpstr>এ পাঠ শেষে শিক্ষার্থীরা...     1. বাংলাদেশের কৃষির কাঠামো এবং উপখাতসমূহ বর্ণনা করতে পারবে। 2. জিডিপিতে কৃষির উপখাতমূহের অবদান লেখচিত্র অংকন করে প্রদর্শন করতে পারবে। 3. বাংলাদেশের কৃষি খামার ও কৃষিজোতের  স্বরূপ ব্যাখা করতে পারবে।   </vt:lpstr>
      <vt:lpstr>Slide 7</vt:lpstr>
      <vt:lpstr>একক কাজ</vt:lpstr>
      <vt:lpstr>Slide 9</vt:lpstr>
      <vt:lpstr>জোড়ায় কাজ</vt:lpstr>
      <vt:lpstr>Slide 11</vt:lpstr>
      <vt:lpstr> গনি মিয়ার খামার এবং মতি মিয়ার খামারের মধ্যে  পার্থক্য নির্ণয় কর।</vt:lpstr>
      <vt:lpstr>মূল্যায়ণ </vt:lpstr>
      <vt:lpstr> ২০১৪-২০১৫ বছরের জিডিপিতে কৃষির উপখাতগুলোর অবদান লেখচিত্রের সাহায্যে প্রদর্শন কর। 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158</cp:revision>
  <dcterms:created xsi:type="dcterms:W3CDTF">2006-08-16T00:00:00Z</dcterms:created>
  <dcterms:modified xsi:type="dcterms:W3CDTF">2016-06-22T05:37:46Z</dcterms:modified>
</cp:coreProperties>
</file>